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</p:sldIdLst>
  <p:sldSz cy="5143500" cx="9144000"/>
  <p:notesSz cx="9144000" cy="51435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69" roundtripDataSignature="AMtx7mi0FDh3u/+eqTOKA4TfivNr6uo5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customschemas.google.com/relationships/presentationmetadata" Target="meta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" name="Google Shape;51;p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e15080944d_0_4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" name="Google Shape;125;g1e15080944d_0_4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e15080944d_0_6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1e15080944d_0_6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e15080944d_0_7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g1e15080944d_0_7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e15080944d_0_5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" name="Google Shape;156;g1e15080944d_0_5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e15080944d_0_9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g1e15080944d_0_9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e15080944d_0_10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g1e15080944d_0_10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e15080944d_0_11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g1e15080944d_0_11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e15080944d_0_12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g1e15080944d_0_12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e15080944d_0_13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g1e15080944d_0_13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e15080944d_0_14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" name="Google Shape;215;g1e15080944d_0_14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ddb85230d7_0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" name="Google Shape;58;g1ddb85230d7_0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e15080944d_0_15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g1e15080944d_0_15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e15080944d_0_16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" name="Google Shape;231;g1e15080944d_0_16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e15080944d_0_16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9" name="Google Shape;239;g1e15080944d_0_16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e15080944d_0_17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g1e15080944d_0_17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e15080944d_0_18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6" name="Google Shape;256;g1e15080944d_0_18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e15080944d_0_19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4" name="Google Shape;264;g1e15080944d_0_19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e15080944d_0_20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2" name="Google Shape;272;g1e15080944d_0_20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e15080944d_0_20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0" name="Google Shape;280;g1e15080944d_0_20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e15080944d_0_21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9" name="Google Shape;289;g1e15080944d_0_21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e15080944d_0_22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8" name="Google Shape;298;g1e15080944d_0_22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e0ceacc27d_0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" name="Google Shape;66;g1e0ceacc27d_0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e15080944d_0_23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6" name="Google Shape;306;g1e15080944d_0_23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e15080944d_0_24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4" name="Google Shape;314;g1e15080944d_0_24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e15080944d_0_24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2" name="Google Shape;322;g1e15080944d_0_24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e15080944d_0_25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1" name="Google Shape;331;g1e15080944d_0_25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e15080944d_0_26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0" name="Google Shape;340;g1e15080944d_0_26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e15080944d_0_27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8" name="Google Shape;348;g1e15080944d_0_27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e15080944d_0_27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6" name="Google Shape;356;g1e15080944d_0_27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5" name="Google Shape;365;p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e15080944d_0_28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3" name="Google Shape;373;g1e15080944d_0_28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e15080944d_0_30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4" name="Google Shape;384;g1e15080944d_0_30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e0ceacc27d_0_1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" name="Google Shape;74;g1e0ceacc27d_0_1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e15080944d_0_31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6" name="Google Shape;396;g1e15080944d_0_31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e15080944d_0_33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6" name="Google Shape;406;g1e15080944d_0_33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e15080944d_0_34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6" name="Google Shape;416;g1e15080944d_0_34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e15080944d_0_35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6" name="Google Shape;426;g1e15080944d_0_35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e15080944d_0_37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8" name="Google Shape;438;g1e15080944d_0_37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e15080944d_0_38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6" name="Google Shape;446;g1e15080944d_0_38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e15080944d_0_38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4" name="Google Shape;454;g1e15080944d_0_38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e15080944d_0_39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4" name="Google Shape;464;g1e15080944d_0_39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e15080944d_0_40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3" name="Google Shape;473;g1e15080944d_0_40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e15080944d_0_41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2" name="Google Shape;482;g1e15080944d_0_41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e0ceacc27d_0_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" name="Google Shape;82;g1e0ceacc27d_0_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e15080944d_0_42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1" name="Google Shape;491;g1e15080944d_0_42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e15080944d_0_43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9" name="Google Shape;499;g1e15080944d_0_43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e15080944d_0_44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9" name="Google Shape;509;g1e15080944d_0_44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e15080944d_0_45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8" name="Google Shape;518;g1e15080944d_0_45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e15080944d_0_46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6" name="Google Shape;526;g1e15080944d_0_46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e15080944d_0_47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7" name="Google Shape;537;g1e15080944d_0_47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e15080944d_0_48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0" name="Google Shape;550;g1e15080944d_0_48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e15080944d_0_49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0" name="Google Shape;560;g1e15080944d_0_49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e15080944d_0_51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0" name="Google Shape;570;g1e15080944d_0_51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e15080944d_0_52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0" name="Google Shape;580;g1e15080944d_0_52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e15080944d_0_1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" name="Google Shape;90;g1e15080944d_0_1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15080944d_0_53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1" name="Google Shape;591;g1e15080944d_0_53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e15080944d_0_54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2" name="Google Shape;602;g1e15080944d_0_54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e15080944d_0_29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1" name="Google Shape;611;g1e15080944d_0_29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p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0" name="Google Shape;620;p7:notes"/>
          <p:cNvSpPr txBox="1"/>
          <p:nvPr>
            <p:ph idx="12" type="sldNum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e15080944d_0_2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g1e15080944d_0_2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e15080944d_0_2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" name="Google Shape;106;g1e15080944d_0_2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e15080944d_0_3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g1e15080944d_0_3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9"/>
          <p:cNvSpPr txBox="1"/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9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9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9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+ Black">
  <p:cSld name="Logo + Black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0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10"/>
          <p:cNvSpPr txBox="1"/>
          <p:nvPr>
            <p:ph idx="1" type="body"/>
          </p:nvPr>
        </p:nvSpPr>
        <p:spPr>
          <a:xfrm>
            <a:off x="956888" y="1375506"/>
            <a:ext cx="7230222" cy="2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10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10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10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/>
          <p:nvPr/>
        </p:nvSpPr>
        <p:spPr>
          <a:xfrm>
            <a:off x="1664207" y="460248"/>
            <a:ext cx="5580888" cy="438912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2"/>
          <p:cNvSpPr txBox="1"/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12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12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12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12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3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13"/>
          <p:cNvSpPr txBox="1"/>
          <p:nvPr>
            <p:ph idx="1" type="body"/>
          </p:nvPr>
        </p:nvSpPr>
        <p:spPr>
          <a:xfrm>
            <a:off x="493475" y="1350312"/>
            <a:ext cx="3801745" cy="291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13"/>
          <p:cNvSpPr txBox="1"/>
          <p:nvPr>
            <p:ph idx="2" type="body"/>
          </p:nvPr>
        </p:nvSpPr>
        <p:spPr>
          <a:xfrm>
            <a:off x="4608274" y="1350312"/>
            <a:ext cx="4022725" cy="3330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1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13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1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1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14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1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15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1"/>
            <a:ext cx="9144000" cy="514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8"/>
          <p:cNvPicPr preferRelativeResize="0"/>
          <p:nvPr/>
        </p:nvPicPr>
        <p:blipFill rotWithShape="1">
          <a:blip r:embed="rId2">
            <a:alphaModFix/>
          </a:blip>
          <a:srcRect b="-62954" l="-10475" r="0" t="-31201"/>
          <a:stretch/>
        </p:blipFill>
        <p:spPr>
          <a:xfrm>
            <a:off x="8382000" y="209550"/>
            <a:ext cx="533399" cy="22859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44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3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3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3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46.gif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3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4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4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3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4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3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3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44.gif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2.png"/><Relationship Id="rId4" Type="http://schemas.openxmlformats.org/officeDocument/2006/relationships/image" Target="../media/image43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6200" y="-19887"/>
            <a:ext cx="9135540" cy="5138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9542" y="849040"/>
            <a:ext cx="3204916" cy="86212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/>
          <p:nvPr/>
        </p:nvSpPr>
        <p:spPr>
          <a:xfrm>
            <a:off x="1503569" y="2510240"/>
            <a:ext cx="5976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Hybrid Mobile App Development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FIrebase - Autenticação e </a:t>
            </a:r>
            <a:r>
              <a:rPr lang="en-US" sz="2400">
                <a:solidFill>
                  <a:srgbClr val="ED145B"/>
                </a:solidFill>
              </a:rPr>
              <a:t>Remote Config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e15080944d_0_45"/>
          <p:cNvSpPr txBox="1"/>
          <p:nvPr/>
        </p:nvSpPr>
        <p:spPr>
          <a:xfrm>
            <a:off x="1897075" y="1522005"/>
            <a:ext cx="597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Adicionando autenticação ao projeto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g1e15080944d_0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1e15080944d_0_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1e15080944d_0_4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g1e15080944d_0_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7150" y="1086100"/>
            <a:ext cx="7992349" cy="370982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1e15080944d_0_45"/>
          <p:cNvSpPr/>
          <p:nvPr/>
        </p:nvSpPr>
        <p:spPr>
          <a:xfrm>
            <a:off x="1352100" y="2589113"/>
            <a:ext cx="1506300" cy="551400"/>
          </a:xfrm>
          <a:prstGeom prst="rect">
            <a:avLst/>
          </a:prstGeom>
          <a:noFill/>
          <a:ln cap="flat" cmpd="sng" w="28575">
            <a:solidFill>
              <a:srgbClr val="ED2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e15080944d_0_67"/>
          <p:cNvSpPr txBox="1"/>
          <p:nvPr/>
        </p:nvSpPr>
        <p:spPr>
          <a:xfrm>
            <a:off x="1897075" y="1522005"/>
            <a:ext cx="597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Adicionando autenticação ao projeto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g1e15080944d_0_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1e15080944d_0_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1e15080944d_0_6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g1e15080944d_0_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333" y="1303600"/>
            <a:ext cx="7817350" cy="36653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1e15080944d_0_67"/>
          <p:cNvSpPr/>
          <p:nvPr/>
        </p:nvSpPr>
        <p:spPr>
          <a:xfrm>
            <a:off x="7132600" y="3903950"/>
            <a:ext cx="921000" cy="551400"/>
          </a:xfrm>
          <a:prstGeom prst="rect">
            <a:avLst/>
          </a:prstGeom>
          <a:noFill/>
          <a:ln cap="flat" cmpd="sng" w="28575">
            <a:solidFill>
              <a:srgbClr val="ED2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1e15080944d_0_67"/>
          <p:cNvSpPr/>
          <p:nvPr/>
        </p:nvSpPr>
        <p:spPr>
          <a:xfrm>
            <a:off x="5608675" y="2328899"/>
            <a:ext cx="1253100" cy="485700"/>
          </a:xfrm>
          <a:prstGeom prst="rect">
            <a:avLst/>
          </a:prstGeom>
          <a:noFill/>
          <a:ln cap="flat" cmpd="sng" w="28575">
            <a:solidFill>
              <a:srgbClr val="ED2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e15080944d_0_79"/>
          <p:cNvSpPr txBox="1"/>
          <p:nvPr/>
        </p:nvSpPr>
        <p:spPr>
          <a:xfrm>
            <a:off x="1897075" y="1522005"/>
            <a:ext cx="597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Adicionando autenticação ao projeto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g1e15080944d_0_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1e15080944d_0_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1e15080944d_0_7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g1e15080944d_0_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575" y="1182150"/>
            <a:ext cx="7978175" cy="37170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1e15080944d_0_79"/>
          <p:cNvSpPr/>
          <p:nvPr/>
        </p:nvSpPr>
        <p:spPr>
          <a:xfrm>
            <a:off x="7244600" y="2667599"/>
            <a:ext cx="1253100" cy="485700"/>
          </a:xfrm>
          <a:prstGeom prst="rect">
            <a:avLst/>
          </a:prstGeom>
          <a:noFill/>
          <a:ln cap="flat" cmpd="sng" w="28575">
            <a:solidFill>
              <a:srgbClr val="ED2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e15080944d_0_57"/>
          <p:cNvSpPr txBox="1"/>
          <p:nvPr/>
        </p:nvSpPr>
        <p:spPr>
          <a:xfrm>
            <a:off x="1897075" y="1522005"/>
            <a:ext cx="597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Adicionando autenticação ao projeto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g1e15080944d_0_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1e15080944d_0_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1e15080944d_0_5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g1e15080944d_0_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5033" y="1086097"/>
            <a:ext cx="6845149" cy="393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1e15080944d_0_57"/>
          <p:cNvSpPr/>
          <p:nvPr/>
        </p:nvSpPr>
        <p:spPr>
          <a:xfrm>
            <a:off x="3297600" y="3273047"/>
            <a:ext cx="1113300" cy="435900"/>
          </a:xfrm>
          <a:prstGeom prst="rect">
            <a:avLst/>
          </a:prstGeom>
          <a:noFill/>
          <a:ln cap="flat" cmpd="sng" w="28575">
            <a:solidFill>
              <a:srgbClr val="ED2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e15080944d_0_93"/>
          <p:cNvSpPr txBox="1"/>
          <p:nvPr/>
        </p:nvSpPr>
        <p:spPr>
          <a:xfrm>
            <a:off x="1897075" y="1522005"/>
            <a:ext cx="597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Adicionando autenticação ao projeto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g1e15080944d_0_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1e15080944d_0_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1e15080944d_0_9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g1e15080944d_0_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3675" y="40550"/>
            <a:ext cx="6967151" cy="502430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1e15080944d_0_93"/>
          <p:cNvSpPr/>
          <p:nvPr/>
        </p:nvSpPr>
        <p:spPr>
          <a:xfrm>
            <a:off x="7119175" y="4472775"/>
            <a:ext cx="753900" cy="435900"/>
          </a:xfrm>
          <a:prstGeom prst="rect">
            <a:avLst/>
          </a:prstGeom>
          <a:noFill/>
          <a:ln cap="flat" cmpd="sng" w="28575">
            <a:solidFill>
              <a:srgbClr val="ED2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1e15080944d_0_93"/>
          <p:cNvSpPr/>
          <p:nvPr/>
        </p:nvSpPr>
        <p:spPr>
          <a:xfrm>
            <a:off x="5748475" y="544897"/>
            <a:ext cx="1113300" cy="435900"/>
          </a:xfrm>
          <a:prstGeom prst="rect">
            <a:avLst/>
          </a:prstGeom>
          <a:noFill/>
          <a:ln cap="flat" cmpd="sng" w="28575">
            <a:solidFill>
              <a:srgbClr val="ED2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1e15080944d_0_93"/>
          <p:cNvSpPr/>
          <p:nvPr/>
        </p:nvSpPr>
        <p:spPr>
          <a:xfrm>
            <a:off x="2699175" y="2863000"/>
            <a:ext cx="3160500" cy="435900"/>
          </a:xfrm>
          <a:prstGeom prst="rect">
            <a:avLst/>
          </a:prstGeom>
          <a:noFill/>
          <a:ln cap="flat" cmpd="sng" w="28575">
            <a:solidFill>
              <a:srgbClr val="ED2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e15080944d_0_106"/>
          <p:cNvSpPr txBox="1"/>
          <p:nvPr/>
        </p:nvSpPr>
        <p:spPr>
          <a:xfrm>
            <a:off x="1897075" y="1522005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Autenticação de usuário </a:t>
            </a:r>
            <a:r>
              <a:rPr b="1" lang="en-US" sz="2200">
                <a:solidFill>
                  <a:srgbClr val="91A3AD"/>
                </a:solidFill>
              </a:rPr>
              <a:t>por email: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Vamos iniciar implementando a autenticação utilizando email e senha.</a:t>
            </a: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Isso implica que precisamos de ao menos 3 operações no nosso aplicativo: Login, Logout e Criação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81" name="Google Shape;181;g1e15080944d_0_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1e15080944d_0_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1e15080944d_0_10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e15080944d_0_117"/>
          <p:cNvSpPr txBox="1"/>
          <p:nvPr/>
        </p:nvSpPr>
        <p:spPr>
          <a:xfrm>
            <a:off x="1897075" y="1522005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Criação</a:t>
            </a:r>
            <a:r>
              <a:rPr b="1" lang="en-US" sz="2200">
                <a:solidFill>
                  <a:srgbClr val="91A3AD"/>
                </a:solidFill>
              </a:rPr>
              <a:t> de usuário por email: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Para a criação de um usuário utilizando email e senha, precisamos da criação de um formulário.</a:t>
            </a: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Até o momento vimos inputs, mas não em um formato estruturado de formulário.</a:t>
            </a: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A próxima aula será a parte prática da autenticação e entraremos em formulários utilizando react-hook-form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89" name="Google Shape;189;g1e15080944d_0_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1e15080944d_0_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1e15080944d_0_11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e15080944d_0_124"/>
          <p:cNvSpPr txBox="1"/>
          <p:nvPr/>
        </p:nvSpPr>
        <p:spPr>
          <a:xfrm>
            <a:off x="1855675" y="1305580"/>
            <a:ext cx="5976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Criação de usuário por email: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97" name="Google Shape;197;g1e15080944d_0_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1e15080944d_0_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1e15080944d_0_12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" name="Google Shape;200;g1e15080944d_0_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1725" y="1863775"/>
            <a:ext cx="6988931" cy="3105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" name="Google Shape;201;g1e15080944d_0_124"/>
          <p:cNvCxnSpPr/>
          <p:nvPr/>
        </p:nvCxnSpPr>
        <p:spPr>
          <a:xfrm>
            <a:off x="1119775" y="2560375"/>
            <a:ext cx="2131800" cy="10500"/>
          </a:xfrm>
          <a:prstGeom prst="straightConnector1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" name="Google Shape;202;g1e15080944d_0_124"/>
          <p:cNvSpPr/>
          <p:nvPr/>
        </p:nvSpPr>
        <p:spPr>
          <a:xfrm>
            <a:off x="1192225" y="2798400"/>
            <a:ext cx="3611700" cy="2111100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e15080944d_0_135"/>
          <p:cNvSpPr txBox="1"/>
          <p:nvPr/>
        </p:nvSpPr>
        <p:spPr>
          <a:xfrm>
            <a:off x="1897075" y="1522005"/>
            <a:ext cx="597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08" name="Google Shape;208;g1e15080944d_0_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1e15080944d_0_1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1e15080944d_0_13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g1e15080944d_0_1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825" y="1251700"/>
            <a:ext cx="8544349" cy="35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1e15080944d_0_135"/>
          <p:cNvSpPr/>
          <p:nvPr/>
        </p:nvSpPr>
        <p:spPr>
          <a:xfrm>
            <a:off x="6190825" y="3005375"/>
            <a:ext cx="1759500" cy="258600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e15080944d_0_144"/>
          <p:cNvSpPr txBox="1"/>
          <p:nvPr/>
        </p:nvSpPr>
        <p:spPr>
          <a:xfrm>
            <a:off x="1897075" y="1522005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Email duplicado</a:t>
            </a:r>
            <a:r>
              <a:rPr b="1" lang="en-US" sz="2200">
                <a:solidFill>
                  <a:srgbClr val="91A3AD"/>
                </a:solidFill>
              </a:rPr>
              <a:t>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Quando tentamos criar um usuário com um email já existente, o Firebase já nos devolve esse erro, e é importante tratá-lo.</a:t>
            </a:r>
            <a:br>
              <a:rPr lang="en-US" sz="2000">
                <a:solidFill>
                  <a:srgbClr val="91A3AD"/>
                </a:solidFill>
              </a:rPr>
            </a:b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Firebase: Error (auth/email-already-in-use).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18" name="Google Shape;218;g1e15080944d_0_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1e15080944d_0_1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1e15080944d_0_14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ddb85230d7_0_0"/>
          <p:cNvSpPr txBox="1"/>
          <p:nvPr/>
        </p:nvSpPr>
        <p:spPr>
          <a:xfrm>
            <a:off x="1897075" y="1522005"/>
            <a:ext cx="5976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 que é?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É uma plataforma cloud da Google, com múltiplas funções e ferramentas.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g1ddb85230d7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g1ddb85230d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g1ddb85230d7_0_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e15080944d_0_152"/>
          <p:cNvSpPr txBox="1"/>
          <p:nvPr/>
        </p:nvSpPr>
        <p:spPr>
          <a:xfrm>
            <a:off x="1897075" y="1522005"/>
            <a:ext cx="5976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Email inválido: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Quando tentamos criar um usuário com um email inválido, o Firebase também já trata esse erro. Se não estivermos tratando no formulário, podemos utilizar o erro devolvido.</a:t>
            </a:r>
            <a:br>
              <a:rPr lang="en-US" sz="2000">
                <a:solidFill>
                  <a:srgbClr val="91A3AD"/>
                </a:solidFill>
              </a:rPr>
            </a:b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Firebase: Error (auth/invalid-email)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26" name="Google Shape;226;g1e15080944d_0_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1e15080944d_0_1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1e15080944d_0_15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e15080944d_0_160"/>
          <p:cNvSpPr txBox="1"/>
          <p:nvPr/>
        </p:nvSpPr>
        <p:spPr>
          <a:xfrm>
            <a:off x="1897075" y="1522005"/>
            <a:ext cx="5976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Login por email</a:t>
            </a:r>
            <a:r>
              <a:rPr b="1" lang="en-US" sz="2200">
                <a:solidFill>
                  <a:srgbClr val="91A3AD"/>
                </a:solidFill>
              </a:rPr>
              <a:t>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Para fazermos o login por email, é semelhante à criação, mudando basicamente o método utilizado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34" name="Google Shape;234;g1e15080944d_0_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1e15080944d_0_1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1e15080944d_0_16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e15080944d_0_167"/>
          <p:cNvSpPr txBox="1"/>
          <p:nvPr/>
        </p:nvSpPr>
        <p:spPr>
          <a:xfrm>
            <a:off x="1855675" y="1305580"/>
            <a:ext cx="5976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Criação de usuário por email: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42" name="Google Shape;242;g1e15080944d_0_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1e15080944d_0_1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1e15080944d_0_16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5" name="Google Shape;245;g1e15080944d_0_1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750" y="1241800"/>
            <a:ext cx="7019925" cy="34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e15080944d_0_178"/>
          <p:cNvSpPr txBox="1"/>
          <p:nvPr/>
        </p:nvSpPr>
        <p:spPr>
          <a:xfrm>
            <a:off x="1897075" y="1522005"/>
            <a:ext cx="5976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Senha incorreta</a:t>
            </a:r>
            <a:r>
              <a:rPr b="1" lang="en-US" sz="2200">
                <a:solidFill>
                  <a:srgbClr val="91A3AD"/>
                </a:solidFill>
              </a:rPr>
              <a:t>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Se ao tentarmos fazer o login a senha estiver incorreta, receberemos o seguinte erro:</a:t>
            </a:r>
            <a:br>
              <a:rPr lang="en-US" sz="2000">
                <a:solidFill>
                  <a:srgbClr val="91A3AD"/>
                </a:solidFill>
              </a:rPr>
            </a:b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Firebase: Error (auth/wrong-password)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51" name="Google Shape;251;g1e15080944d_0_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1e15080944d_0_1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1e15080944d_0_17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e15080944d_0_186"/>
          <p:cNvSpPr txBox="1"/>
          <p:nvPr/>
        </p:nvSpPr>
        <p:spPr>
          <a:xfrm>
            <a:off x="1897075" y="1522005"/>
            <a:ext cx="5976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Senha incorreta: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Se ao tentarmos fazer o login a senha estiver incorreta, receberemos o seguinte erro:</a:t>
            </a:r>
            <a:br>
              <a:rPr lang="en-US" sz="2000">
                <a:solidFill>
                  <a:srgbClr val="91A3AD"/>
                </a:solidFill>
              </a:rPr>
            </a:b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Firebase: Error (auth/wrong-password)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59" name="Google Shape;259;g1e15080944d_0_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1e15080944d_0_1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e15080944d_0_18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e15080944d_0_193"/>
          <p:cNvSpPr txBox="1"/>
          <p:nvPr/>
        </p:nvSpPr>
        <p:spPr>
          <a:xfrm>
            <a:off x="1897075" y="1522005"/>
            <a:ext cx="5976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Usuário inexistente</a:t>
            </a:r>
            <a:r>
              <a:rPr b="1" lang="en-US" sz="2200">
                <a:solidFill>
                  <a:srgbClr val="91A3AD"/>
                </a:solidFill>
              </a:rPr>
              <a:t>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Se ao tentarmos fazer o login o usuário não tiver um email vinculado, receberemos o seguinte erro</a:t>
            </a:r>
            <a:br>
              <a:rPr lang="en-US" sz="2000">
                <a:solidFill>
                  <a:srgbClr val="91A3AD"/>
                </a:solidFill>
              </a:rPr>
            </a:b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Firebase: Error (auth/user-not-found)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67" name="Google Shape;267;g1e15080944d_0_1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1e15080944d_0_1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1e15080944d_0_19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e15080944d_0_201"/>
          <p:cNvSpPr txBox="1"/>
          <p:nvPr/>
        </p:nvSpPr>
        <p:spPr>
          <a:xfrm>
            <a:off x="1897075" y="1522005"/>
            <a:ext cx="5976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Identificando usuário logado</a:t>
            </a:r>
            <a:r>
              <a:rPr b="1" lang="en-US" sz="2200">
                <a:solidFill>
                  <a:srgbClr val="91A3AD"/>
                </a:solidFill>
              </a:rPr>
              <a:t>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A SDK do Firebase nos fornece 2 maneiras de identificar se um usuário está conectado. Através de um listener de mudança de estado, e utilizando o próprio objeto auth para buscar o currentUser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75" name="Google Shape;275;g1e15080944d_0_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1e15080944d_0_2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1e15080944d_0_20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e15080944d_0_208"/>
          <p:cNvSpPr txBox="1"/>
          <p:nvPr/>
        </p:nvSpPr>
        <p:spPr>
          <a:xfrm>
            <a:off x="1897075" y="1522005"/>
            <a:ext cx="5976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Identificando usuário logado: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A SDK do Firebase nos fornece 2 maneiras de identificar se um usuário está conectado. Através de um listener de mudança de estado, e utilizando o próprio objeto auth para buscar o currentUser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83" name="Google Shape;283;g1e15080944d_0_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1e15080944d_0_2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1e15080944d_0_20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Google Shape;286;g1e15080944d_0_2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7725" y="1301863"/>
            <a:ext cx="7248525" cy="36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e15080944d_0_216"/>
          <p:cNvSpPr txBox="1"/>
          <p:nvPr/>
        </p:nvSpPr>
        <p:spPr>
          <a:xfrm>
            <a:off x="1897075" y="1522005"/>
            <a:ext cx="5976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Identificando usuário logado: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A SDK do Firebase nos fornece 2 maneiras de identificar se um usuário está conectado. Através de um listener de mudança de estado, e utilizando o próprio objeto auth para buscar o currentUser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92" name="Google Shape;292;g1e15080944d_0_2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1e15080944d_0_2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1e15080944d_0_21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" name="Google Shape;295;g1e15080944d_0_2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1550" y="1336413"/>
            <a:ext cx="7200900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e15080944d_0_225"/>
          <p:cNvSpPr txBox="1"/>
          <p:nvPr/>
        </p:nvSpPr>
        <p:spPr>
          <a:xfrm>
            <a:off x="1897075" y="1522005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Diferença entre os modos</a:t>
            </a:r>
            <a:r>
              <a:rPr b="1" lang="en-US" sz="2200">
                <a:solidFill>
                  <a:srgbClr val="91A3AD"/>
                </a:solidFill>
              </a:rPr>
              <a:t>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É recomendado a utilização do método com listener. O motivo é que a inicialização do objeto Auth não é automática, então é possível que o currentUser esteja nulo, mesmo com um usuário logado, no início da renderização do componente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01" name="Google Shape;301;g1e15080944d_0_2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1e15080944d_0_2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1e15080944d_0_22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e0ceacc27d_0_0"/>
          <p:cNvSpPr txBox="1"/>
          <p:nvPr/>
        </p:nvSpPr>
        <p:spPr>
          <a:xfrm>
            <a:off x="1897075" y="1522005"/>
            <a:ext cx="5976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 que veremos?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Font typeface="Arial"/>
              <a:buChar char="-"/>
            </a:pPr>
            <a:r>
              <a:rPr b="0" i="0" lang="en-US" sz="2000" u="none" cap="none" strike="sng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Realtime Database</a:t>
            </a:r>
            <a:endParaRPr b="0" i="0" sz="2000" u="none" cap="none" strike="sng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Font typeface="Arial"/>
              <a:buChar char="-"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Auth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Font typeface="Arial"/>
              <a:buChar char="-"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Remote config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g1e0ceacc27d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g1e0ceacc27d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g1e0ceacc27d_0_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e15080944d_0_233"/>
          <p:cNvSpPr txBox="1"/>
          <p:nvPr/>
        </p:nvSpPr>
        <p:spPr>
          <a:xfrm>
            <a:off x="1897075" y="1522005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Edição de usuário</a:t>
            </a:r>
            <a:r>
              <a:rPr b="1" lang="en-US" sz="2200">
                <a:solidFill>
                  <a:srgbClr val="91A3AD"/>
                </a:solidFill>
              </a:rPr>
              <a:t>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O usuário, além de email, senha e uid possui algumas propriedades que são iniciadas nulas/vazias.</a:t>
            </a:r>
            <a:br>
              <a:rPr lang="en-US" sz="2000">
                <a:solidFill>
                  <a:srgbClr val="91A3AD"/>
                </a:solidFill>
              </a:rPr>
            </a:b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DisplayName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PhotoUrl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EmailVerified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09" name="Google Shape;309;g1e15080944d_0_2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1e15080944d_0_2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1e15080944d_0_23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e15080944d_0_240"/>
          <p:cNvSpPr txBox="1"/>
          <p:nvPr/>
        </p:nvSpPr>
        <p:spPr>
          <a:xfrm>
            <a:off x="1897075" y="1522005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Edição de usuário: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O usuário, além de email, senha e uid possui algumas propriedades que são iniciadas nulas/vazias.</a:t>
            </a:r>
            <a:br>
              <a:rPr lang="en-US" sz="2000">
                <a:solidFill>
                  <a:srgbClr val="91A3AD"/>
                </a:solidFill>
              </a:rPr>
            </a:b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DisplayName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PhotoUrl</a:t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EmailVerified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17" name="Google Shape;317;g1e15080944d_0_2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1e15080944d_0_2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1e15080944d_0_24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e15080944d_0_247"/>
          <p:cNvSpPr txBox="1"/>
          <p:nvPr/>
        </p:nvSpPr>
        <p:spPr>
          <a:xfrm>
            <a:off x="1897075" y="1522005"/>
            <a:ext cx="5976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Edição de usuário: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25" name="Google Shape;325;g1e15080944d_0_2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1e15080944d_0_2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1e15080944d_0_24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8" name="Google Shape;328;g1e15080944d_0_2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6250" y="1295975"/>
            <a:ext cx="6539674" cy="34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e15080944d_0_255"/>
          <p:cNvSpPr txBox="1"/>
          <p:nvPr/>
        </p:nvSpPr>
        <p:spPr>
          <a:xfrm>
            <a:off x="1897075" y="1522005"/>
            <a:ext cx="5976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Edição de usuário: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34" name="Google Shape;334;g1e15080944d_0_2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1e15080944d_0_2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1e15080944d_0_25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7" name="Google Shape;337;g1e15080944d_0_2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963" y="2196350"/>
            <a:ext cx="7832075" cy="24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e15080944d_0_264"/>
          <p:cNvSpPr txBox="1"/>
          <p:nvPr/>
        </p:nvSpPr>
        <p:spPr>
          <a:xfrm>
            <a:off x="1897075" y="1522005"/>
            <a:ext cx="5976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Login/SignIn pelo Google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Quando utilizamos um provedor externo para a autenticação, o fluxo é mais simples, pois não precisamos tratar erros, e a criação do usuário ocorre no primeiro login, sem precisarmos de fato criar um fluxo para o registro do usuário.</a:t>
            </a:r>
            <a:br>
              <a:rPr lang="en-US" sz="2000">
                <a:solidFill>
                  <a:srgbClr val="91A3AD"/>
                </a:solidFill>
              </a:rPr>
            </a:br>
            <a:endParaRPr sz="2000">
              <a:solidFill>
                <a:srgbClr val="91A3AD"/>
              </a:solidFill>
            </a:endParaRPr>
          </a:p>
        </p:txBody>
      </p:sp>
      <p:pic>
        <p:nvPicPr>
          <p:cNvPr id="343" name="Google Shape;343;g1e15080944d_0_2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1e15080944d_0_2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g1e15080944d_0_26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e15080944d_0_272"/>
          <p:cNvSpPr txBox="1"/>
          <p:nvPr/>
        </p:nvSpPr>
        <p:spPr>
          <a:xfrm>
            <a:off x="1897075" y="1522005"/>
            <a:ext cx="5976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Login/SignIn pelo Google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Quando utilizamos um provedor externo para a autenticação, o fluxo é mais simples, pois não precisamos tratar erros, e a criação do usuário ocorre no primeiro login, sem precisarmos de fato criar um fluxo para o registro do usuário.</a:t>
            </a:r>
            <a:br>
              <a:rPr lang="en-US" sz="2000">
                <a:solidFill>
                  <a:srgbClr val="91A3AD"/>
                </a:solidFill>
              </a:rPr>
            </a:br>
            <a:endParaRPr sz="2000">
              <a:solidFill>
                <a:srgbClr val="91A3AD"/>
              </a:solidFill>
            </a:endParaRPr>
          </a:p>
        </p:txBody>
      </p:sp>
      <p:pic>
        <p:nvPicPr>
          <p:cNvPr id="351" name="Google Shape;351;g1e15080944d_0_2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1e15080944d_0_2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1e15080944d_0_27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e15080944d_0_279"/>
          <p:cNvSpPr txBox="1"/>
          <p:nvPr/>
        </p:nvSpPr>
        <p:spPr>
          <a:xfrm>
            <a:off x="1897075" y="1522005"/>
            <a:ext cx="5976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Login/SignIn pelo Google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Quando utilizamos um provedor externo para a autenticação, o fluxo é mais simples, pois não precisamos tratar erros, e a criação do usuário ocorre no primeiro login, sem precisarmos de fato criar um fluxo para o registro do usuário.</a:t>
            </a:r>
            <a:br>
              <a:rPr lang="en-US" sz="2000">
                <a:solidFill>
                  <a:srgbClr val="91A3AD"/>
                </a:solidFill>
              </a:rPr>
            </a:br>
            <a:endParaRPr sz="2000">
              <a:solidFill>
                <a:srgbClr val="91A3AD"/>
              </a:solidFill>
            </a:endParaRPr>
          </a:p>
        </p:txBody>
      </p:sp>
      <p:pic>
        <p:nvPicPr>
          <p:cNvPr id="359" name="Google Shape;359;g1e15080944d_0_2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1e15080944d_0_2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1e15080944d_0_27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2" name="Google Shape;362;g1e15080944d_0_2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5875" y="1086100"/>
            <a:ext cx="6382311" cy="397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"/>
          <p:cNvSpPr txBox="1"/>
          <p:nvPr/>
        </p:nvSpPr>
        <p:spPr>
          <a:xfrm>
            <a:off x="1701600" y="623653"/>
            <a:ext cx="62925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7"/>
              <a:buFont typeface="Arial"/>
              <a:buNone/>
            </a:pPr>
            <a:r>
              <a:rPr b="0" i="0" lang="en-US" sz="3497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Dúvidas, anseios, desabafos?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8" name="Google Shape;36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8029" y="1380303"/>
            <a:ext cx="5690593" cy="31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e15080944d_0_287"/>
          <p:cNvSpPr txBox="1"/>
          <p:nvPr/>
        </p:nvSpPr>
        <p:spPr>
          <a:xfrm>
            <a:off x="1897075" y="1522005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Remote Config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Como o próprio nome diz, é uma configuração remota que é passada para o aplicativo. Com ela podemos mudar comportamentos, ativar/desativar features, fazer testes A/B, entre outros</a:t>
            </a:r>
            <a:br>
              <a:rPr lang="en-US" sz="2000">
                <a:solidFill>
                  <a:srgbClr val="91A3AD"/>
                </a:solidFill>
              </a:rPr>
            </a:br>
            <a:endParaRPr sz="2000">
              <a:solidFill>
                <a:srgbClr val="91A3AD"/>
              </a:solidFill>
            </a:endParaRPr>
          </a:p>
        </p:txBody>
      </p:sp>
      <p:pic>
        <p:nvPicPr>
          <p:cNvPr id="376" name="Google Shape;376;g1e15080944d_0_2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e15080944d_0_2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g1e15080944d_0_28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9" name="Google Shape;379;g1e15080944d_0_2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1850" y="1189600"/>
            <a:ext cx="6555157" cy="388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1e15080944d_0_287"/>
          <p:cNvSpPr/>
          <p:nvPr/>
        </p:nvSpPr>
        <p:spPr>
          <a:xfrm>
            <a:off x="1130125" y="4267975"/>
            <a:ext cx="1345500" cy="303900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1e15080944d_0_287"/>
          <p:cNvSpPr/>
          <p:nvPr/>
        </p:nvSpPr>
        <p:spPr>
          <a:xfrm>
            <a:off x="4283775" y="3209525"/>
            <a:ext cx="1513800" cy="406500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e15080944d_0_305"/>
          <p:cNvSpPr txBox="1"/>
          <p:nvPr/>
        </p:nvSpPr>
        <p:spPr>
          <a:xfrm>
            <a:off x="1897075" y="1522005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Remote Config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Como o próprio nome diz, é uma configuração remota que é passada para o aplicativo. Com ela podemos mudar comportamentos, ativar/desativar features, fazer testes A/B, entre outros</a:t>
            </a:r>
            <a:br>
              <a:rPr lang="en-US" sz="2000">
                <a:solidFill>
                  <a:srgbClr val="91A3AD"/>
                </a:solidFill>
              </a:rPr>
            </a:br>
            <a:endParaRPr sz="2000">
              <a:solidFill>
                <a:srgbClr val="91A3AD"/>
              </a:solidFill>
            </a:endParaRPr>
          </a:p>
        </p:txBody>
      </p:sp>
      <p:pic>
        <p:nvPicPr>
          <p:cNvPr id="387" name="Google Shape;387;g1e15080944d_0_3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1e15080944d_0_3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1e15080944d_0_30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0" name="Google Shape;390;g1e15080944d_0_3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7075" y="1200023"/>
            <a:ext cx="5742499" cy="376897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1e15080944d_0_305"/>
          <p:cNvSpPr/>
          <p:nvPr/>
        </p:nvSpPr>
        <p:spPr>
          <a:xfrm>
            <a:off x="2006950" y="1522000"/>
            <a:ext cx="4121700" cy="448500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1e15080944d_0_305"/>
          <p:cNvSpPr/>
          <p:nvPr/>
        </p:nvSpPr>
        <p:spPr>
          <a:xfrm>
            <a:off x="6205850" y="1522000"/>
            <a:ext cx="1345500" cy="448500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1e15080944d_0_305"/>
          <p:cNvSpPr/>
          <p:nvPr/>
        </p:nvSpPr>
        <p:spPr>
          <a:xfrm>
            <a:off x="5933950" y="3027925"/>
            <a:ext cx="1617300" cy="303900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e0ceacc27d_0_14"/>
          <p:cNvSpPr txBox="1"/>
          <p:nvPr/>
        </p:nvSpPr>
        <p:spPr>
          <a:xfrm>
            <a:off x="1897075" y="1522005"/>
            <a:ext cx="5976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Autenticação, o que é?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É o processo que envolve a criação, modificação, deleção e validação de usuários. Ao ser validado, o usuário terá um token que o identifica, e possui uma validade.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g1e0ceacc27d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g1e0ceacc27d_0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g1e0ceacc27d_0_1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e15080944d_0_319"/>
          <p:cNvSpPr txBox="1"/>
          <p:nvPr/>
        </p:nvSpPr>
        <p:spPr>
          <a:xfrm>
            <a:off x="1897075" y="1522005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Remote Config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Como o próprio nome diz, é uma configuração remota que é passada para o aplicativo. Com ela podemos mudar comportamentos, ativar/desativar features, fazer testes A/B, entre outros</a:t>
            </a:r>
            <a:br>
              <a:rPr lang="en-US" sz="2000">
                <a:solidFill>
                  <a:srgbClr val="91A3AD"/>
                </a:solidFill>
              </a:rPr>
            </a:br>
            <a:endParaRPr sz="2000">
              <a:solidFill>
                <a:srgbClr val="91A3AD"/>
              </a:solidFill>
            </a:endParaRPr>
          </a:p>
        </p:txBody>
      </p:sp>
      <p:pic>
        <p:nvPicPr>
          <p:cNvPr id="399" name="Google Shape;399;g1e15080944d_0_3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g1e15080944d_0_3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1e15080944d_0_31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2" name="Google Shape;402;g1e15080944d_0_3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438" y="1086100"/>
            <a:ext cx="8571124" cy="399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g1e15080944d_0_319"/>
          <p:cNvSpPr/>
          <p:nvPr/>
        </p:nvSpPr>
        <p:spPr>
          <a:xfrm>
            <a:off x="7558775" y="1979025"/>
            <a:ext cx="1136400" cy="363900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e15080944d_0_332"/>
          <p:cNvSpPr txBox="1"/>
          <p:nvPr/>
        </p:nvSpPr>
        <p:spPr>
          <a:xfrm>
            <a:off x="1897075" y="1522005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Remote Config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Como o próprio nome diz, é uma configuração remota que é passada para o aplicativo. Com ela podemos mudar comportamentos, ativar/desativar features, fazer testes A/B, entre outros</a:t>
            </a:r>
            <a:br>
              <a:rPr lang="en-US" sz="2000">
                <a:solidFill>
                  <a:srgbClr val="91A3AD"/>
                </a:solidFill>
              </a:rPr>
            </a:br>
            <a:endParaRPr sz="2000">
              <a:solidFill>
                <a:srgbClr val="91A3AD"/>
              </a:solidFill>
            </a:endParaRPr>
          </a:p>
        </p:txBody>
      </p:sp>
      <p:pic>
        <p:nvPicPr>
          <p:cNvPr id="409" name="Google Shape;409;g1e15080944d_0_3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g1e15080944d_0_3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g1e15080944d_0_33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2" name="Google Shape;412;g1e15080944d_0_3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6325" y="1418426"/>
            <a:ext cx="6034075" cy="3283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g1e15080944d_0_332"/>
          <p:cNvSpPr/>
          <p:nvPr/>
        </p:nvSpPr>
        <p:spPr>
          <a:xfrm>
            <a:off x="5725375" y="3735525"/>
            <a:ext cx="1469400" cy="563400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e15080944d_0_344"/>
          <p:cNvSpPr txBox="1"/>
          <p:nvPr/>
        </p:nvSpPr>
        <p:spPr>
          <a:xfrm>
            <a:off x="1897075" y="1522005"/>
            <a:ext cx="5976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Remote Config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Após testarmos local, podemos fazer o modificar o valor, para de fato ser carregado remotamente</a:t>
            </a:r>
            <a:br>
              <a:rPr lang="en-US" sz="2000">
                <a:solidFill>
                  <a:srgbClr val="91A3AD"/>
                </a:solidFill>
              </a:rPr>
            </a:br>
            <a:endParaRPr sz="2000">
              <a:solidFill>
                <a:srgbClr val="91A3AD"/>
              </a:solidFill>
            </a:endParaRPr>
          </a:p>
        </p:txBody>
      </p:sp>
      <p:pic>
        <p:nvPicPr>
          <p:cNvPr id="419" name="Google Shape;419;g1e15080944d_0_3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g1e15080944d_0_3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g1e15080944d_0_34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2" name="Google Shape;422;g1e15080944d_0_3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600" y="3234924"/>
            <a:ext cx="8236805" cy="15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g1e15080944d_0_344"/>
          <p:cNvSpPr/>
          <p:nvPr/>
        </p:nvSpPr>
        <p:spPr>
          <a:xfrm>
            <a:off x="7873075" y="4215575"/>
            <a:ext cx="447600" cy="414600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e15080944d_0_357"/>
          <p:cNvSpPr txBox="1"/>
          <p:nvPr/>
        </p:nvSpPr>
        <p:spPr>
          <a:xfrm>
            <a:off x="1897075" y="1522005"/>
            <a:ext cx="5976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Remote Config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otamente</a:t>
            </a:r>
            <a:br>
              <a:rPr lang="en-US" sz="2000">
                <a:solidFill>
                  <a:srgbClr val="91A3AD"/>
                </a:solidFill>
              </a:rPr>
            </a:br>
            <a:endParaRPr sz="2000">
              <a:solidFill>
                <a:srgbClr val="91A3AD"/>
              </a:solidFill>
            </a:endParaRPr>
          </a:p>
        </p:txBody>
      </p:sp>
      <p:pic>
        <p:nvPicPr>
          <p:cNvPr id="429" name="Google Shape;429;g1e15080944d_0_3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1e15080944d_0_3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g1e15080944d_0_35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2" name="Google Shape;432;g1e15080944d_0_3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7075" y="1127500"/>
            <a:ext cx="5147711" cy="38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g1e15080944d_0_357"/>
          <p:cNvSpPr/>
          <p:nvPr/>
        </p:nvSpPr>
        <p:spPr>
          <a:xfrm>
            <a:off x="6328225" y="4502525"/>
            <a:ext cx="716400" cy="466500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1e15080944d_0_357"/>
          <p:cNvSpPr/>
          <p:nvPr/>
        </p:nvSpPr>
        <p:spPr>
          <a:xfrm>
            <a:off x="5549200" y="3312400"/>
            <a:ext cx="1449000" cy="414600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1e15080944d_0_357"/>
          <p:cNvSpPr/>
          <p:nvPr/>
        </p:nvSpPr>
        <p:spPr>
          <a:xfrm>
            <a:off x="1980000" y="3312400"/>
            <a:ext cx="1509600" cy="779700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e15080944d_0_370"/>
          <p:cNvSpPr txBox="1"/>
          <p:nvPr/>
        </p:nvSpPr>
        <p:spPr>
          <a:xfrm>
            <a:off x="1897075" y="1522005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Remote Config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O valor default é definido quando chamamos iniciamos o remoteConfig. Ele é um Json que adicionamos no nosso app para utilizarmos em caso de não termos acesso à rede.</a:t>
            </a:r>
            <a:br>
              <a:rPr lang="en-US" sz="2000">
                <a:solidFill>
                  <a:srgbClr val="91A3AD"/>
                </a:solidFill>
              </a:rPr>
            </a:br>
            <a:endParaRPr sz="2000">
              <a:solidFill>
                <a:srgbClr val="91A3AD"/>
              </a:solidFill>
            </a:endParaRPr>
          </a:p>
        </p:txBody>
      </p:sp>
      <p:pic>
        <p:nvPicPr>
          <p:cNvPr id="441" name="Google Shape;441;g1e15080944d_0_3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g1e15080944d_0_3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g1e15080944d_0_37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e15080944d_0_381"/>
          <p:cNvSpPr txBox="1"/>
          <p:nvPr/>
        </p:nvSpPr>
        <p:spPr>
          <a:xfrm>
            <a:off x="1897075" y="1522005"/>
            <a:ext cx="5976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Remote Config - package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npm i firebase/remote-config</a:t>
            </a:r>
            <a:br>
              <a:rPr lang="en-US" sz="2000">
                <a:solidFill>
                  <a:srgbClr val="91A3AD"/>
                </a:solidFill>
              </a:rPr>
            </a:br>
            <a:endParaRPr sz="2000">
              <a:solidFill>
                <a:srgbClr val="91A3AD"/>
              </a:solidFill>
            </a:endParaRPr>
          </a:p>
        </p:txBody>
      </p:sp>
      <p:pic>
        <p:nvPicPr>
          <p:cNvPr id="449" name="Google Shape;449;g1e15080944d_0_3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g1e15080944d_0_3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1e15080944d_0_38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e15080944d_0_388"/>
          <p:cNvSpPr txBox="1"/>
          <p:nvPr/>
        </p:nvSpPr>
        <p:spPr>
          <a:xfrm>
            <a:off x="1897075" y="1522005"/>
            <a:ext cx="5976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Remote Config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000">
                <a:solidFill>
                  <a:srgbClr val="91A3AD"/>
                </a:solidFill>
              </a:rPr>
            </a:br>
            <a:endParaRPr sz="2000">
              <a:solidFill>
                <a:srgbClr val="91A3AD"/>
              </a:solidFill>
            </a:endParaRPr>
          </a:p>
        </p:txBody>
      </p:sp>
      <p:pic>
        <p:nvPicPr>
          <p:cNvPr id="457" name="Google Shape;457;g1e15080944d_0_3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g1e15080944d_0_3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g1e15080944d_0_38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0" name="Google Shape;460;g1e15080944d_0_3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6600" y="1521997"/>
            <a:ext cx="6706474" cy="3179666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g1e15080944d_0_388"/>
          <p:cNvSpPr/>
          <p:nvPr/>
        </p:nvSpPr>
        <p:spPr>
          <a:xfrm>
            <a:off x="1140475" y="4092025"/>
            <a:ext cx="5381400" cy="646500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e15080944d_0_397"/>
          <p:cNvSpPr txBox="1"/>
          <p:nvPr/>
        </p:nvSpPr>
        <p:spPr>
          <a:xfrm>
            <a:off x="1897075" y="1522005"/>
            <a:ext cx="5976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Remote Config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Definição do valor mínimo de tempo de busca, isso é, de quanto em quanto tempo o nosso remote config deverá ser atualizado</a:t>
            </a:r>
            <a:br>
              <a:rPr lang="en-US" sz="2000">
                <a:solidFill>
                  <a:srgbClr val="91A3AD"/>
                </a:solidFill>
              </a:rPr>
            </a:br>
            <a:endParaRPr sz="2000">
              <a:solidFill>
                <a:srgbClr val="91A3AD"/>
              </a:solidFill>
            </a:endParaRPr>
          </a:p>
        </p:txBody>
      </p:sp>
      <p:pic>
        <p:nvPicPr>
          <p:cNvPr id="467" name="Google Shape;467;g1e15080944d_0_3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g1e15080944d_0_3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g1e15080944d_0_39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0" name="Google Shape;470;g1e15080944d_0_3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2363" y="3398905"/>
            <a:ext cx="6334125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e15080944d_0_407"/>
          <p:cNvSpPr txBox="1"/>
          <p:nvPr/>
        </p:nvSpPr>
        <p:spPr>
          <a:xfrm>
            <a:off x="1897075" y="1522005"/>
            <a:ext cx="5976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Remote Config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Definição dos valores default para o nosso remote config</a:t>
            </a:r>
            <a:br>
              <a:rPr lang="en-US" sz="2000">
                <a:solidFill>
                  <a:srgbClr val="91A3AD"/>
                </a:solidFill>
              </a:rPr>
            </a:br>
            <a:endParaRPr sz="2000">
              <a:solidFill>
                <a:srgbClr val="91A3AD"/>
              </a:solidFill>
            </a:endParaRPr>
          </a:p>
        </p:txBody>
      </p:sp>
      <p:pic>
        <p:nvPicPr>
          <p:cNvPr id="476" name="Google Shape;476;g1e15080944d_0_4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g1e15080944d_0_4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g1e15080944d_0_40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9" name="Google Shape;479;g1e15080944d_0_4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7313" y="3327468"/>
            <a:ext cx="6429375" cy="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e15080944d_0_416"/>
          <p:cNvSpPr txBox="1"/>
          <p:nvPr/>
        </p:nvSpPr>
        <p:spPr>
          <a:xfrm>
            <a:off x="1897075" y="1522005"/>
            <a:ext cx="5976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Remote Config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Leitura de valores. Nesse exemplo, “welcome_message” é a chave do nosso parametro</a:t>
            </a:r>
            <a:br>
              <a:rPr lang="en-US" sz="2000">
                <a:solidFill>
                  <a:srgbClr val="91A3AD"/>
                </a:solidFill>
              </a:rPr>
            </a:br>
            <a:endParaRPr sz="2000">
              <a:solidFill>
                <a:srgbClr val="91A3AD"/>
              </a:solidFill>
            </a:endParaRPr>
          </a:p>
        </p:txBody>
      </p:sp>
      <p:pic>
        <p:nvPicPr>
          <p:cNvPr id="485" name="Google Shape;485;g1e15080944d_0_4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g1e15080944d_0_4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g1e15080944d_0_41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8" name="Google Shape;488;g1e15080944d_0_4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5250" y="3492105"/>
            <a:ext cx="5848350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e0ceacc27d_0_7"/>
          <p:cNvSpPr txBox="1"/>
          <p:nvPr/>
        </p:nvSpPr>
        <p:spPr>
          <a:xfrm>
            <a:off x="1897075" y="1522005"/>
            <a:ext cx="5976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Autenticação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O Firebase </a:t>
            </a:r>
            <a:r>
              <a:rPr lang="en-US" sz="2000">
                <a:solidFill>
                  <a:srgbClr val="91A3AD"/>
                </a:solidFill>
              </a:rPr>
              <a:t>disponibiliza diversos tipos de autenticação. Todas possuem modos similares de integração. Aqui em aula veremos a autenticação com email, e a autenticação pelo Google, como exemplo de autenticação utilizando um token de terceiros. 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g1e0ceacc27d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1e0ceacc27d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1e0ceacc27d_0_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e15080944d_0_425"/>
          <p:cNvSpPr txBox="1"/>
          <p:nvPr/>
        </p:nvSpPr>
        <p:spPr>
          <a:xfrm>
            <a:off x="1897075" y="1522005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Remote Config - Teste A/B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Testes A/B são utilizados para validar mudanças nos app, e ter a certeza de que a alteração está trazendo uma melhora. O nome A/B é bem direto, onde duas variantes, A e B são aplicadas, e parte dos usuários vêem uma variante, e a outra parte ve outra.</a:t>
            </a:r>
            <a:br>
              <a:rPr lang="en-US" sz="2000">
                <a:solidFill>
                  <a:srgbClr val="91A3AD"/>
                </a:solidFill>
              </a:rPr>
            </a:br>
            <a:endParaRPr sz="2000">
              <a:solidFill>
                <a:srgbClr val="91A3AD"/>
              </a:solidFill>
            </a:endParaRPr>
          </a:p>
        </p:txBody>
      </p:sp>
      <p:pic>
        <p:nvPicPr>
          <p:cNvPr id="494" name="Google Shape;494;g1e15080944d_0_4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g1e15080944d_0_4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g1e15080944d_0_42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e15080944d_0_433"/>
          <p:cNvSpPr txBox="1"/>
          <p:nvPr/>
        </p:nvSpPr>
        <p:spPr>
          <a:xfrm>
            <a:off x="1897075" y="1522005"/>
            <a:ext cx="5976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Remote Config - Teste A/B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000">
                <a:solidFill>
                  <a:srgbClr val="91A3AD"/>
                </a:solidFill>
              </a:rPr>
            </a:br>
            <a:endParaRPr sz="2000">
              <a:solidFill>
                <a:srgbClr val="91A3AD"/>
              </a:solidFill>
            </a:endParaRPr>
          </a:p>
        </p:txBody>
      </p:sp>
      <p:pic>
        <p:nvPicPr>
          <p:cNvPr id="502" name="Google Shape;502;g1e15080944d_0_4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g1e15080944d_0_4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g1e15080944d_0_43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5" name="Google Shape;505;g1e15080944d_0_4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4075" y="1331650"/>
            <a:ext cx="5856475" cy="3464126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g1e15080944d_0_433"/>
          <p:cNvSpPr/>
          <p:nvPr/>
        </p:nvSpPr>
        <p:spPr>
          <a:xfrm>
            <a:off x="3324125" y="1701400"/>
            <a:ext cx="828000" cy="403500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e15080944d_0_442"/>
          <p:cNvSpPr txBox="1"/>
          <p:nvPr/>
        </p:nvSpPr>
        <p:spPr>
          <a:xfrm>
            <a:off x="1897075" y="1522005"/>
            <a:ext cx="5976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Remote Config - Teste A/B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000">
                <a:solidFill>
                  <a:srgbClr val="91A3AD"/>
                </a:solidFill>
              </a:rPr>
            </a:br>
            <a:endParaRPr sz="2000">
              <a:solidFill>
                <a:srgbClr val="91A3AD"/>
              </a:solidFill>
            </a:endParaRPr>
          </a:p>
        </p:txBody>
      </p:sp>
      <p:pic>
        <p:nvPicPr>
          <p:cNvPr id="512" name="Google Shape;512;g1e15080944d_0_4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g1e15080944d_0_4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g1e15080944d_0_44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5" name="Google Shape;515;g1e15080944d_0_4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3500" y="1197100"/>
            <a:ext cx="3668475" cy="366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e15080944d_0_452"/>
          <p:cNvSpPr txBox="1"/>
          <p:nvPr/>
        </p:nvSpPr>
        <p:spPr>
          <a:xfrm>
            <a:off x="1897075" y="1522005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Remote Config - Teste A/B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A feature de Teste A/B só está disponível para o SDK mobile nativo do Firebase, como neste momento estamos usando o SDK JavaScript (Web), não temos acesso a essa feature.</a:t>
            </a: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Nossos testes A/B pode ser feitos através da definição de condicionais no RemoteConfig</a:t>
            </a:r>
            <a:br>
              <a:rPr lang="en-US" sz="2000">
                <a:solidFill>
                  <a:srgbClr val="91A3AD"/>
                </a:solidFill>
              </a:rPr>
            </a:br>
            <a:endParaRPr sz="2000">
              <a:solidFill>
                <a:srgbClr val="91A3AD"/>
              </a:solidFill>
            </a:endParaRPr>
          </a:p>
        </p:txBody>
      </p:sp>
      <p:pic>
        <p:nvPicPr>
          <p:cNvPr id="521" name="Google Shape;521;g1e15080944d_0_4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g1e15080944d_0_4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g1e15080944d_0_45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e15080944d_0_460"/>
          <p:cNvSpPr txBox="1"/>
          <p:nvPr/>
        </p:nvSpPr>
        <p:spPr>
          <a:xfrm>
            <a:off x="1897075" y="1522005"/>
            <a:ext cx="5976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Remote Config - Teste A/B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A fe</a:t>
            </a:r>
            <a:br>
              <a:rPr lang="en-US" sz="2000">
                <a:solidFill>
                  <a:srgbClr val="91A3AD"/>
                </a:solidFill>
              </a:rPr>
            </a:br>
            <a:endParaRPr sz="2000">
              <a:solidFill>
                <a:srgbClr val="91A3AD"/>
              </a:solidFill>
            </a:endParaRPr>
          </a:p>
        </p:txBody>
      </p:sp>
      <p:pic>
        <p:nvPicPr>
          <p:cNvPr id="529" name="Google Shape;529;g1e15080944d_0_4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g1e15080944d_0_4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g1e15080944d_0_46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2" name="Google Shape;532;g1e15080944d_0_4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3600" y="1207450"/>
            <a:ext cx="6158476" cy="3629725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g1e15080944d_0_460"/>
          <p:cNvSpPr/>
          <p:nvPr/>
        </p:nvSpPr>
        <p:spPr>
          <a:xfrm>
            <a:off x="2237475" y="1525450"/>
            <a:ext cx="621000" cy="300000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1e15080944d_0_460"/>
          <p:cNvSpPr/>
          <p:nvPr/>
        </p:nvSpPr>
        <p:spPr>
          <a:xfrm>
            <a:off x="6591600" y="2271750"/>
            <a:ext cx="861900" cy="381900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e15080944d_0_470"/>
          <p:cNvSpPr txBox="1"/>
          <p:nvPr/>
        </p:nvSpPr>
        <p:spPr>
          <a:xfrm>
            <a:off x="1897075" y="1522005"/>
            <a:ext cx="5976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Remote Config - Teste A/B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A fe</a:t>
            </a:r>
            <a:br>
              <a:rPr lang="en-US" sz="2000">
                <a:solidFill>
                  <a:srgbClr val="91A3AD"/>
                </a:solidFill>
              </a:rPr>
            </a:br>
            <a:endParaRPr sz="2000">
              <a:solidFill>
                <a:srgbClr val="91A3AD"/>
              </a:solidFill>
            </a:endParaRPr>
          </a:p>
        </p:txBody>
      </p:sp>
      <p:pic>
        <p:nvPicPr>
          <p:cNvPr id="540" name="Google Shape;540;g1e15080944d_0_4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g1e15080944d_0_4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g1e15080944d_0_47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3" name="Google Shape;543;g1e15080944d_0_4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1475" y="1204750"/>
            <a:ext cx="6434324" cy="37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g1e15080944d_0_470"/>
          <p:cNvSpPr/>
          <p:nvPr/>
        </p:nvSpPr>
        <p:spPr>
          <a:xfrm>
            <a:off x="6356200" y="4079550"/>
            <a:ext cx="1221300" cy="550500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g1e15080944d_0_470"/>
          <p:cNvSpPr/>
          <p:nvPr/>
        </p:nvSpPr>
        <p:spPr>
          <a:xfrm>
            <a:off x="1427200" y="2187450"/>
            <a:ext cx="3118200" cy="646500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g1e15080944d_0_470"/>
          <p:cNvSpPr/>
          <p:nvPr/>
        </p:nvSpPr>
        <p:spPr>
          <a:xfrm>
            <a:off x="1496800" y="3049300"/>
            <a:ext cx="2018700" cy="550500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g1e15080944d_0_470"/>
          <p:cNvSpPr/>
          <p:nvPr/>
        </p:nvSpPr>
        <p:spPr>
          <a:xfrm>
            <a:off x="3515500" y="3049300"/>
            <a:ext cx="2509800" cy="550500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e15080944d_0_485"/>
          <p:cNvSpPr txBox="1"/>
          <p:nvPr/>
        </p:nvSpPr>
        <p:spPr>
          <a:xfrm>
            <a:off x="1897075" y="1522005"/>
            <a:ext cx="5976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Remote Config - Teste A/B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A fe</a:t>
            </a:r>
            <a:br>
              <a:rPr lang="en-US" sz="2000">
                <a:solidFill>
                  <a:srgbClr val="91A3AD"/>
                </a:solidFill>
              </a:rPr>
            </a:br>
            <a:endParaRPr sz="2000">
              <a:solidFill>
                <a:srgbClr val="91A3AD"/>
              </a:solidFill>
            </a:endParaRPr>
          </a:p>
        </p:txBody>
      </p:sp>
      <p:pic>
        <p:nvPicPr>
          <p:cNvPr id="553" name="Google Shape;553;g1e15080944d_0_4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g1e15080944d_0_4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g1e15080944d_0_48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6" name="Google Shape;556;g1e15080944d_0_4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475" y="1003301"/>
            <a:ext cx="8788275" cy="4087562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g1e15080944d_0_485"/>
          <p:cNvSpPr/>
          <p:nvPr/>
        </p:nvSpPr>
        <p:spPr>
          <a:xfrm>
            <a:off x="7873075" y="1615150"/>
            <a:ext cx="1139700" cy="427800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e15080944d_0_499"/>
          <p:cNvSpPr txBox="1"/>
          <p:nvPr/>
        </p:nvSpPr>
        <p:spPr>
          <a:xfrm>
            <a:off x="1897075" y="1522005"/>
            <a:ext cx="5976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Remote Config - Teste A/B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Voltando ao parâmetro que criamos anteriormente, podemos aplicar essa condição</a:t>
            </a:r>
            <a:br>
              <a:rPr lang="en-US" sz="2000">
                <a:solidFill>
                  <a:srgbClr val="91A3AD"/>
                </a:solidFill>
              </a:rPr>
            </a:br>
            <a:endParaRPr sz="2000">
              <a:solidFill>
                <a:srgbClr val="91A3AD"/>
              </a:solidFill>
            </a:endParaRPr>
          </a:p>
        </p:txBody>
      </p:sp>
      <p:pic>
        <p:nvPicPr>
          <p:cNvPr id="563" name="Google Shape;563;g1e15080944d_0_4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g1e15080944d_0_4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g1e15080944d_0_49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6" name="Google Shape;566;g1e15080944d_0_4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350" y="3109901"/>
            <a:ext cx="8010154" cy="16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g1e15080944d_0_499"/>
          <p:cNvSpPr/>
          <p:nvPr/>
        </p:nvSpPr>
        <p:spPr>
          <a:xfrm>
            <a:off x="7929475" y="4154125"/>
            <a:ext cx="310500" cy="310500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e15080944d_0_510"/>
          <p:cNvSpPr txBox="1"/>
          <p:nvPr/>
        </p:nvSpPr>
        <p:spPr>
          <a:xfrm>
            <a:off x="1897075" y="1522005"/>
            <a:ext cx="5976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Remote Config - Teste A/B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V</a:t>
            </a:r>
            <a:br>
              <a:rPr lang="en-US" sz="2000">
                <a:solidFill>
                  <a:srgbClr val="91A3AD"/>
                </a:solidFill>
              </a:rPr>
            </a:br>
            <a:endParaRPr sz="2000">
              <a:solidFill>
                <a:srgbClr val="91A3AD"/>
              </a:solidFill>
            </a:endParaRPr>
          </a:p>
        </p:txBody>
      </p:sp>
      <p:pic>
        <p:nvPicPr>
          <p:cNvPr id="573" name="Google Shape;573;g1e15080944d_0_5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g1e15080944d_0_5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g1e15080944d_0_51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6" name="Google Shape;576;g1e15080944d_0_5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7075" y="1300596"/>
            <a:ext cx="4552474" cy="352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g1e15080944d_0_510"/>
          <p:cNvSpPr/>
          <p:nvPr/>
        </p:nvSpPr>
        <p:spPr>
          <a:xfrm>
            <a:off x="1937350" y="4174825"/>
            <a:ext cx="1045200" cy="486300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e15080944d_0_520"/>
          <p:cNvSpPr txBox="1"/>
          <p:nvPr/>
        </p:nvSpPr>
        <p:spPr>
          <a:xfrm>
            <a:off x="1897075" y="1522005"/>
            <a:ext cx="5976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Remote Config - Teste A/B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V</a:t>
            </a:r>
            <a:br>
              <a:rPr lang="en-US" sz="2000">
                <a:solidFill>
                  <a:srgbClr val="91A3AD"/>
                </a:solidFill>
              </a:rPr>
            </a:br>
            <a:endParaRPr sz="2000">
              <a:solidFill>
                <a:srgbClr val="91A3AD"/>
              </a:solidFill>
            </a:endParaRPr>
          </a:p>
        </p:txBody>
      </p:sp>
      <p:pic>
        <p:nvPicPr>
          <p:cNvPr id="583" name="Google Shape;583;g1e15080944d_0_5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g1e15080944d_0_5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g1e15080944d_0_52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6" name="Google Shape;586;g1e15080944d_0_5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7075" y="1279896"/>
            <a:ext cx="5108849" cy="3619349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g1e15080944d_0_520"/>
          <p:cNvSpPr/>
          <p:nvPr/>
        </p:nvSpPr>
        <p:spPr>
          <a:xfrm>
            <a:off x="1897075" y="2694900"/>
            <a:ext cx="2462100" cy="724500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1e15080944d_0_520"/>
          <p:cNvSpPr/>
          <p:nvPr/>
        </p:nvSpPr>
        <p:spPr>
          <a:xfrm>
            <a:off x="4428625" y="2743800"/>
            <a:ext cx="1896900" cy="520200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e15080944d_0_13"/>
          <p:cNvSpPr txBox="1"/>
          <p:nvPr/>
        </p:nvSpPr>
        <p:spPr>
          <a:xfrm>
            <a:off x="1897075" y="1522005"/>
            <a:ext cx="5976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Criação do Firebase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Na aula anterior já fizemos o passo a passo da criação de um projeto Firebase, e sua integração utilizando a SDK web.</a:t>
            </a: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Iremos partir desse ponto.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g1e15080944d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g1e15080944d_0_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1e15080944d_0_1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e15080944d_0_532"/>
          <p:cNvSpPr txBox="1"/>
          <p:nvPr/>
        </p:nvSpPr>
        <p:spPr>
          <a:xfrm>
            <a:off x="1897075" y="1522005"/>
            <a:ext cx="5976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Remote Config - Teste A/B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V</a:t>
            </a:r>
            <a:br>
              <a:rPr lang="en-US" sz="2000">
                <a:solidFill>
                  <a:srgbClr val="91A3AD"/>
                </a:solidFill>
              </a:rPr>
            </a:br>
            <a:endParaRPr sz="2000">
              <a:solidFill>
                <a:srgbClr val="91A3AD"/>
              </a:solidFill>
            </a:endParaRPr>
          </a:p>
        </p:txBody>
      </p:sp>
      <p:pic>
        <p:nvPicPr>
          <p:cNvPr id="594" name="Google Shape;594;g1e15080944d_0_5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g1e15080944d_0_5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g1e15080944d_0_53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7" name="Google Shape;597;g1e15080944d_0_5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3000" y="1218146"/>
            <a:ext cx="5461882" cy="37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g1e15080944d_0_532"/>
          <p:cNvSpPr/>
          <p:nvPr/>
        </p:nvSpPr>
        <p:spPr>
          <a:xfrm>
            <a:off x="2027625" y="2311650"/>
            <a:ext cx="1896900" cy="520200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g1e15080944d_0_532"/>
          <p:cNvSpPr/>
          <p:nvPr/>
        </p:nvSpPr>
        <p:spPr>
          <a:xfrm>
            <a:off x="6236900" y="4386475"/>
            <a:ext cx="968100" cy="520200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e15080944d_0_545"/>
          <p:cNvSpPr txBox="1"/>
          <p:nvPr/>
        </p:nvSpPr>
        <p:spPr>
          <a:xfrm>
            <a:off x="1897075" y="1522005"/>
            <a:ext cx="5976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Remote Config - Teste A/B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E temos nosso teste A/B criado</a:t>
            </a:r>
            <a:br>
              <a:rPr lang="en-US" sz="2000">
                <a:solidFill>
                  <a:srgbClr val="91A3AD"/>
                </a:solidFill>
              </a:rPr>
            </a:br>
            <a:endParaRPr sz="2000">
              <a:solidFill>
                <a:srgbClr val="91A3AD"/>
              </a:solidFill>
            </a:endParaRPr>
          </a:p>
        </p:txBody>
      </p:sp>
      <p:pic>
        <p:nvPicPr>
          <p:cNvPr id="605" name="Google Shape;605;g1e15080944d_0_5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g1e15080944d_0_5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g1e15080944d_0_54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8" name="Google Shape;608;g1e15080944d_0_5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550" y="2800575"/>
            <a:ext cx="8115750" cy="216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e15080944d_0_295"/>
          <p:cNvSpPr txBox="1"/>
          <p:nvPr/>
        </p:nvSpPr>
        <p:spPr>
          <a:xfrm>
            <a:off x="1701600" y="623653"/>
            <a:ext cx="62925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7"/>
              <a:buFont typeface="Arial"/>
              <a:buNone/>
            </a:pPr>
            <a:r>
              <a:rPr b="0" i="0" lang="en-US" sz="3497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Dúvidas, anseios, desabafos?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4" name="Google Shape;614;g1e15080944d_0_2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g1e15080944d_0_2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g1e15080944d_0_2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8029" y="1380303"/>
            <a:ext cx="5690593" cy="31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0" y="2"/>
            <a:ext cx="913554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276" y="209004"/>
            <a:ext cx="8691449" cy="4704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71025" y="2138711"/>
            <a:ext cx="3201951" cy="86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e15080944d_0_20"/>
          <p:cNvSpPr txBox="1"/>
          <p:nvPr/>
        </p:nvSpPr>
        <p:spPr>
          <a:xfrm>
            <a:off x="1897075" y="1522005"/>
            <a:ext cx="5976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Pacotes específicos necessários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Font typeface="Arial"/>
              <a:buChar char="-"/>
            </a:pPr>
            <a:r>
              <a:rPr lang="en-US" sz="2000">
                <a:solidFill>
                  <a:srgbClr val="91A3AD"/>
                </a:solidFill>
              </a:rPr>
              <a:t>npm i firebase/auth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g1e15080944d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g1e15080944d_0_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1e15080944d_0_2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e15080944d_0_27"/>
          <p:cNvSpPr txBox="1"/>
          <p:nvPr/>
        </p:nvSpPr>
        <p:spPr>
          <a:xfrm>
            <a:off x="1897075" y="1522005"/>
            <a:ext cx="5976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Adicionando autenticação ao projeto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1A3AD"/>
                </a:solidFill>
              </a:rPr>
              <a:t>Primeiro passo será adicionar a autenticação ao nosso projeto firebase, que por enquanto possui apenas o Realtime Database como feature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g1e15080944d_0_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1e15080944d_0_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1e15080944d_0_2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e15080944d_0_34"/>
          <p:cNvSpPr txBox="1"/>
          <p:nvPr/>
        </p:nvSpPr>
        <p:spPr>
          <a:xfrm>
            <a:off x="1897075" y="1522005"/>
            <a:ext cx="597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Adicionando autenticação ao projeto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g1e15080944d_0_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1e15080944d_0_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1e15080944d_0_3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g1e15080944d_0_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6500" y="1086100"/>
            <a:ext cx="6819301" cy="366537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1e15080944d_0_34"/>
          <p:cNvSpPr/>
          <p:nvPr/>
        </p:nvSpPr>
        <p:spPr>
          <a:xfrm>
            <a:off x="954175" y="1898025"/>
            <a:ext cx="1354200" cy="310500"/>
          </a:xfrm>
          <a:prstGeom prst="rect">
            <a:avLst/>
          </a:prstGeom>
          <a:noFill/>
          <a:ln cap="flat" cmpd="sng" w="28575">
            <a:solidFill>
              <a:srgbClr val="ED2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1e15080944d_0_34"/>
          <p:cNvSpPr/>
          <p:nvPr/>
        </p:nvSpPr>
        <p:spPr>
          <a:xfrm>
            <a:off x="4087125" y="3240575"/>
            <a:ext cx="1286100" cy="551400"/>
          </a:xfrm>
          <a:prstGeom prst="rect">
            <a:avLst/>
          </a:prstGeom>
          <a:noFill/>
          <a:ln cap="flat" cmpd="sng" w="28575">
            <a:solidFill>
              <a:srgbClr val="ED2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2018-06-21T14:25:56Z</dcterms:created>
  <dc:creator>Maíra Fernandes Palácios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2018-06-21T00:00:00Z</vt:filetime>
  </property>
  <property fmtid="{D5CDD505-2E9C-101B-9397-08002B2CF9AE}" pid="3" name="Creator">
    <vt:lpwstr>Google</vt:lpwstr>
  </property>
  <property fmtid="{D5CDD505-2E9C-101B-9397-08002B2CF9AE}" pid="4" name="LastSaved">
    <vt:filetime>2018-06-21T00:00:00Z</vt:filetime>
  </property>
</Properties>
</file>